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576" r:id="rId2"/>
    <p:sldId id="640" r:id="rId3"/>
    <p:sldId id="641" r:id="rId4"/>
    <p:sldId id="601" r:id="rId5"/>
    <p:sldId id="602" r:id="rId6"/>
    <p:sldId id="603" r:id="rId7"/>
    <p:sldId id="614" r:id="rId8"/>
    <p:sldId id="626" r:id="rId9"/>
    <p:sldId id="637" r:id="rId10"/>
    <p:sldId id="642" r:id="rId11"/>
    <p:sldId id="632" r:id="rId12"/>
    <p:sldId id="633" r:id="rId13"/>
    <p:sldId id="648" r:id="rId14"/>
    <p:sldId id="663" r:id="rId15"/>
    <p:sldId id="646" r:id="rId16"/>
    <p:sldId id="643" r:id="rId17"/>
    <p:sldId id="644" r:id="rId18"/>
    <p:sldId id="662" r:id="rId19"/>
    <p:sldId id="636" r:id="rId20"/>
    <p:sldId id="615" r:id="rId21"/>
    <p:sldId id="617" r:id="rId22"/>
    <p:sldId id="604" r:id="rId23"/>
    <p:sldId id="605" r:id="rId24"/>
    <p:sldId id="618" r:id="rId25"/>
    <p:sldId id="616" r:id="rId26"/>
    <p:sldId id="645" r:id="rId27"/>
    <p:sldId id="666" r:id="rId28"/>
    <p:sldId id="667" r:id="rId29"/>
    <p:sldId id="668" r:id="rId30"/>
    <p:sldId id="669" r:id="rId31"/>
    <p:sldId id="656" r:id="rId32"/>
    <p:sldId id="647" r:id="rId33"/>
    <p:sldId id="672" r:id="rId34"/>
    <p:sldId id="652" r:id="rId35"/>
    <p:sldId id="653" r:id="rId36"/>
    <p:sldId id="674" r:id="rId37"/>
    <p:sldId id="676" r:id="rId38"/>
    <p:sldId id="66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717" autoAdjust="0"/>
    <p:restoredTop sz="80317" autoAdjust="0"/>
  </p:normalViewPr>
  <p:slideViewPr>
    <p:cSldViewPr snapToGrid="0" snapToObjects="1">
      <p:cViewPr varScale="1">
        <p:scale>
          <a:sx n="96" d="100"/>
          <a:sy n="96" d="100"/>
        </p:scale>
        <p:origin x="16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8F3CB2B8-2F97-43E3-A414-B6EAEEBFEED4}" type="slidenum">
              <a:rPr lang="en-US" smtClean="0">
                <a:latin typeface="Calibri" pitchFamily="34" charset="0"/>
              </a:rPr>
              <a:pPr eaLnBrk="1" hangingPunct="1"/>
              <a:t>13</a:t>
            </a:fld>
            <a:endParaRPr lang="en-US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C2E3-F1DB-B441-9896-2C10130FC9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7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.broadinstitute.org/software/igv/hom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r.ucsd.edu/homer/ngs/tagDir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tagDir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09222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104907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57" y="3993907"/>
            <a:ext cx="8607777" cy="264361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39FA471-A91F-CD47-B729-6ABF7840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6440"/>
            <a:ext cx="9144001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Assistant Professor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</a:p>
        </p:txBody>
      </p:sp>
    </p:spTree>
    <p:extLst>
      <p:ext uri="{BB962C8B-B14F-4D97-AF65-F5344CB8AC3E}">
        <p14:creationId xmlns:p14="http://schemas.microsoft.com/office/powerpoint/2010/main" val="42690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063345" cy="1694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Map locations of proteins or protein variants bound to genomic DNA</a:t>
            </a:r>
          </a:p>
          <a:p>
            <a:r>
              <a:rPr lang="en-US" sz="2000" dirty="0">
                <a:latin typeface="Gill Sans"/>
                <a:cs typeface="Gill Sans"/>
              </a:rPr>
              <a:t>Whole genome approach: Doesn’t require </a:t>
            </a:r>
            <a:r>
              <a:rPr lang="en-US" sz="2000" i="1" dirty="0">
                <a:latin typeface="Gill Sans"/>
                <a:cs typeface="Gill Sans"/>
              </a:rPr>
              <a:t>a priori </a:t>
            </a:r>
            <a:r>
              <a:rPr lang="en-US" sz="2000" dirty="0">
                <a:latin typeface="Gill Sans"/>
                <a:cs typeface="Gill Sans"/>
              </a:rPr>
              <a:t>knowledge</a:t>
            </a:r>
          </a:p>
          <a:p>
            <a:r>
              <a:rPr lang="en-US" sz="2000" dirty="0">
                <a:latin typeface="Gill Sans"/>
                <a:cs typeface="Gill Sans"/>
              </a:rPr>
              <a:t>Targeting approach: identifies protein binding locations</a:t>
            </a:r>
          </a:p>
          <a:p>
            <a:pPr marL="0" indent="0">
              <a:buNone/>
            </a:pP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Opened up a whole new field of chromatin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29"/>
          <a:stretch/>
        </p:blipFill>
        <p:spPr>
          <a:xfrm>
            <a:off x="2159000" y="4416932"/>
            <a:ext cx="2235200" cy="1567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7612" r="30932"/>
          <a:stretch/>
        </p:blipFill>
        <p:spPr>
          <a:xfrm>
            <a:off x="5197477" y="4906217"/>
            <a:ext cx="1851024" cy="5507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00600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138" y="4733572"/>
            <a:ext cx="15277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Cross-linked cells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2150" y="3916408"/>
            <a:ext cx="2590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Gill Sans"/>
                <a:cs typeface="Gill Sans"/>
              </a:rPr>
              <a:t>Immunoprecipitate</a:t>
            </a:r>
            <a:r>
              <a:rPr lang="en-US" sz="2000" dirty="0">
                <a:latin typeface="Gill Sans"/>
                <a:cs typeface="Gill Sans"/>
              </a:rPr>
              <a:t> fragmented chromatin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75252" y="4108571"/>
            <a:ext cx="18732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Purify DNA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7574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48501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3920" y="4981545"/>
            <a:ext cx="1401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190069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30" y="2007813"/>
            <a:ext cx="4582070" cy="43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661780" y="6513987"/>
            <a:ext cx="2398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Mikkelsen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2007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2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05471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95400"/>
            <a:ext cx="3811996" cy="5134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48640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05400" y="1371600"/>
            <a:ext cx="396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2667000"/>
            <a:ext cx="1600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3124200"/>
            <a:ext cx="38862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7783844" y="6562923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err="1">
                <a:latin typeface="+mn-lt"/>
              </a:rPr>
              <a:t>Wikipedia.org</a:t>
            </a:r>
            <a:endParaRPr lang="en-US" sz="1400" b="1" dirty="0">
              <a:latin typeface="+mn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r>
              <a:rPr lang="en-US" sz="3600" dirty="0">
                <a:latin typeface="Gill Sans"/>
                <a:cs typeface="Gill Sans"/>
              </a:rPr>
              <a:t> – chart </a:t>
            </a:r>
            <a:r>
              <a:rPr lang="en-US" sz="3600" dirty="0" err="1">
                <a:latin typeface="Gill Sans"/>
                <a:cs typeface="Gill Sans"/>
              </a:rPr>
              <a:t>genomewide</a:t>
            </a:r>
            <a:r>
              <a:rPr lang="en-US" sz="3600" dirty="0">
                <a:latin typeface="Gill Sans"/>
                <a:cs typeface="Gill Sans"/>
              </a:rPr>
              <a:t> chromatin maps</a:t>
            </a:r>
          </a:p>
        </p:txBody>
      </p:sp>
    </p:spTree>
    <p:extLst>
      <p:ext uri="{BB962C8B-B14F-4D97-AF65-F5344CB8AC3E}">
        <p14:creationId xmlns:p14="http://schemas.microsoft.com/office/powerpoint/2010/main" val="207776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66725" y="6513987"/>
            <a:ext cx="353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Heinz &amp; Benner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710" y="2978222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"/>
                <a:cs typeface="Gill Sans"/>
                <a:hlinkClick r:id="rId3"/>
              </a:rPr>
              <a:t>http://</a:t>
            </a:r>
            <a:r>
              <a:rPr lang="en-US" sz="2400" dirty="0" err="1">
                <a:latin typeface="Gill Sans"/>
                <a:cs typeface="Gill Sans"/>
                <a:hlinkClick r:id="rId3"/>
              </a:rPr>
              <a:t>homer.ucsd.edu</a:t>
            </a:r>
            <a:r>
              <a:rPr lang="en-US" sz="2400" dirty="0">
                <a:latin typeface="Gill Sans"/>
                <a:cs typeface="Gill Sans"/>
                <a:hlinkClick r:id="rId3"/>
              </a:rPr>
              <a:t>/homer/</a:t>
            </a:r>
            <a:endParaRPr lang="en-US" sz="2400" dirty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187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Visualization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5" y="1297428"/>
            <a:ext cx="7414511" cy="5113877"/>
          </a:xfrm>
          <a:prstGeom prst="rect">
            <a:avLst/>
          </a:prstGeom>
        </p:spPr>
      </p:pic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4"/>
              </a:rPr>
              <a:t>http://software.broadinstitute.org/software/igv</a:t>
            </a:r>
            <a:r>
              <a:rPr lang="en-US" sz="1400">
                <a:latin typeface="+mn-lt"/>
                <a:hlinkClick r:id="rId4"/>
              </a:rPr>
              <a:t>/home</a:t>
            </a:r>
            <a:r>
              <a:rPr lang="en-US" sz="140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85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8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library complexity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858088" y="1600201"/>
            <a:ext cx="7534012" cy="108551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Gill Sans"/>
                <a:cs typeface="Gill Sans"/>
              </a:rPr>
              <a:t>Reads from most types of sequencing experiments should not be identical</a:t>
            </a:r>
          </a:p>
          <a:p>
            <a:r>
              <a:rPr lang="en-US" sz="1800" dirty="0">
                <a:latin typeface="Gill Sans"/>
                <a:cs typeface="Gill Sans"/>
              </a:rPr>
              <a:t>If an experiment is “clonal”, there is a good chance that not enough starting material was used during library construction/over amplified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75" y="3562835"/>
            <a:ext cx="3474011" cy="2681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92" y="3467495"/>
            <a:ext cx="533400" cy="469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6" y="3562836"/>
            <a:ext cx="3460584" cy="2675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7" y="3467495"/>
            <a:ext cx="442092" cy="50862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09904" y="3069783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165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08840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92452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9292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009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647530" y="313637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66930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490364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275841" y="323210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75032" y="323792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983943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93587" y="2973350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9486" y="3071831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1123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00602" y="2805835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1123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0250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250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476512" y="346844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76512" y="3151490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76512" y="337553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76512" y="326776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84614" y="3239976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184614" y="3140861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03169" y="2975398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161445" y="6477000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12" y="2311401"/>
            <a:ext cx="5229003" cy="422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1507067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Use the distribution between reads to estimate the length of fragments cut-out for sequencing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935187" y="1587533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3380" y="1679866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29308" y="158776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1115" y="1679866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05588" y="1480775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5588" y="1681966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4187" y="1679866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4187" y="1587533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0911" y="1681966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30" y="1462537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1187" y="1498821"/>
            <a:ext cx="2540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 flipH="1">
            <a:off x="5018316" y="1254533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5756680" y="856857"/>
            <a:ext cx="247517" cy="1897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 rot="5400000" flipH="1">
            <a:off x="6712411" y="2169640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32" idx="1"/>
            <a:endCxn id="33" idx="1"/>
          </p:cNvCxnSpPr>
          <p:nvPr/>
        </p:nvCxnSpPr>
        <p:spPr>
          <a:xfrm rot="16200000" flipH="1">
            <a:off x="6192325" y="1617596"/>
            <a:ext cx="326901" cy="950676"/>
          </a:xfrm>
          <a:prstGeom prst="bentConnector5">
            <a:avLst>
              <a:gd name="adj1" fmla="val 49210"/>
              <a:gd name="adj2" fmla="val 50266"/>
              <a:gd name="adj3" fmla="val 5078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3837" y="1064278"/>
            <a:ext cx="8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36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read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77975" y="2117885"/>
            <a:ext cx="158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150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</a:t>
            </a:r>
            <a:r>
              <a:rPr lang="en-US" sz="1200" dirty="0" err="1">
                <a:latin typeface="Gill Sans"/>
                <a:cs typeface="Gill Sans"/>
              </a:rPr>
              <a:t>ChIP</a:t>
            </a:r>
            <a:r>
              <a:rPr lang="en-US" sz="1200" dirty="0">
                <a:latin typeface="Gill Sans"/>
                <a:cs typeface="Gill Sans"/>
              </a:rPr>
              <a:t> Fragment</a:t>
            </a: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61947" y="94316"/>
            <a:ext cx="8229600" cy="78964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 Autocorrelation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445190" y="6533162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16"/>
          <a:stretch/>
        </p:blipFill>
        <p:spPr>
          <a:xfrm>
            <a:off x="2251263" y="1607687"/>
            <a:ext cx="4727434" cy="4574814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8006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ATAC-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: </a:t>
            </a:r>
          </a:p>
          <a:p>
            <a:r>
              <a:rPr lang="en-US" sz="3600" dirty="0">
                <a:latin typeface="Gill Sans"/>
                <a:cs typeface="Gill Sans"/>
              </a:rPr>
              <a:t> assay for </a:t>
            </a:r>
            <a:r>
              <a:rPr lang="en-US" sz="3600" dirty="0" err="1">
                <a:latin typeface="Gill Sans"/>
                <a:cs typeface="Gill Sans"/>
              </a:rPr>
              <a:t>transposase</a:t>
            </a:r>
            <a:r>
              <a:rPr lang="en-US" sz="3600" dirty="0">
                <a:latin typeface="Gill Sans"/>
                <a:cs typeface="Gill Sans"/>
              </a:rPr>
              <a:t>-accessible chromatin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7167" y="6513987"/>
            <a:ext cx="351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Buenrostro</a:t>
            </a:r>
            <a:r>
              <a:rPr lang="en-US" sz="1400" dirty="0"/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Methods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881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7066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 </a:t>
            </a:r>
          </a:p>
        </p:txBody>
      </p:sp>
    </p:spTree>
    <p:extLst>
      <p:ext uri="{BB962C8B-B14F-4D97-AF65-F5344CB8AC3E}">
        <p14:creationId xmlns:p14="http://schemas.microsoft.com/office/powerpoint/2010/main" val="33877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Organization of chromatin regulators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Histone modifications demarcate functional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79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"/>
                <a:cs typeface="Gill Sans"/>
              </a:rPr>
              <a:t>Annotation of putative enhancers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425053" y="6513987"/>
            <a:ext cx="4141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Heintzman</a:t>
            </a:r>
            <a:r>
              <a:rPr lang="en-US" sz="1400" dirty="0">
                <a:latin typeface="Gill Sans"/>
                <a:cs typeface="Gill Sans"/>
              </a:rPr>
              <a:t>, Hon &amp; Hawkins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2009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0"/>
          <a:stretch/>
        </p:blipFill>
        <p:spPr>
          <a:xfrm>
            <a:off x="5998262" y="834566"/>
            <a:ext cx="2051446" cy="567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3" y="2296696"/>
            <a:ext cx="4912793" cy="2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278506" y="3279071"/>
            <a:ext cx="3019152" cy="1517904"/>
            <a:chOff x="4278506" y="3279071"/>
            <a:chExt cx="3019152" cy="15179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693" y="3279071"/>
              <a:ext cx="2818965" cy="1517904"/>
            </a:xfrm>
            <a:prstGeom prst="rect">
              <a:avLst/>
            </a:prstGeom>
          </p:spPr>
        </p:pic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4278506" y="3584052"/>
              <a:ext cx="125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H3K36me3</a:t>
              </a:r>
            </a:p>
          </p:txBody>
        </p:sp>
      </p:grp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40966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40961" y="2429905"/>
            <a:ext cx="1604511" cy="2380452"/>
            <a:chOff x="1240961" y="2429905"/>
            <a:chExt cx="1604511" cy="2380452"/>
          </a:xfrm>
        </p:grpSpPr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240961" y="2630268"/>
              <a:ext cx="1139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H3K4me3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598" y="2429905"/>
              <a:ext cx="1128874" cy="238045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52" y="4159996"/>
            <a:ext cx="279400" cy="643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54936" y="4810356"/>
            <a:ext cx="8618260" cy="1"/>
          </a:xfrm>
          <a:prstGeom prst="straightConnector1">
            <a:avLst/>
          </a:prstGeom>
          <a:ln w="95250" cmpd="sng"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238192" y="4440588"/>
            <a:ext cx="545247" cy="356387"/>
            <a:chOff x="2238192" y="5246688"/>
            <a:chExt cx="545247" cy="35638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38192" y="5246688"/>
              <a:ext cx="545247" cy="0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267861" y="5246688"/>
              <a:ext cx="0" cy="356387"/>
            </a:xfrm>
            <a:prstGeom prst="straightConnector1">
              <a:avLst/>
            </a:prstGeom>
            <a:ln w="57150" cmpd="sng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4936" y="5710535"/>
            <a:ext cx="352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A prototypical gene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419405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5963333" y="6473825"/>
            <a:ext cx="31679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Barth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b="1" dirty="0">
                <a:latin typeface="Gill Sans"/>
                <a:cs typeface="Gill Sans"/>
              </a:rPr>
              <a:t>, Trends in Bio Sci. 2010</a:t>
            </a:r>
          </a:p>
        </p:txBody>
      </p: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pic>
          <p:nvPicPr>
            <p:cNvPr id="40967" name="Picture 2" descr="C:\Documents and Settings\Oren Ram\Desktop\imag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25" y="1959980"/>
              <a:ext cx="8928126" cy="305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1177977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6858000" y="6473825"/>
            <a:ext cx="21506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Ernst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b="1" dirty="0"/>
              <a:t> Nature 2011</a:t>
            </a:r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0" y="0"/>
            <a:ext cx="87630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Chromatin States – Discrete Genomic Combinations of 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529123" cy="55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252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Fine-Tuning of genomic elements by histone modifications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7865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9830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orchestrates reprograming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33" y="1296956"/>
            <a:ext cx="5019832" cy="50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2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0" y="921789"/>
            <a:ext cx="6876193" cy="5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376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6" y="1014847"/>
            <a:ext cx="5836881" cy="5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96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Enhancer reorganization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678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 example study: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613551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474712"/>
            <a:ext cx="9144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Robust scalable automated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5" y="1312756"/>
            <a:ext cx="3295352" cy="527740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6862" y="6550223"/>
            <a:ext cx="34990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Garber &amp;  </a:t>
            </a:r>
            <a:r>
              <a:rPr lang="en-US" sz="1400" dirty="0" err="1">
                <a:latin typeface="Gill Sans"/>
                <a:cs typeface="Gill Sans"/>
              </a:rPr>
              <a:t>Yosef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</a:t>
            </a:r>
            <a:r>
              <a:rPr lang="en-US" sz="1400" i="1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1400" dirty="0">
              <a:latin typeface="Gill Sans"/>
              <a:cs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3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xmlns:p14="http://schemas.microsoft.com/office/powerpoint/2010/main" spd="slow" advTm="4413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55588"/>
            <a:ext cx="9193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Establishment of robustness via automation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1" y="1037016"/>
            <a:ext cx="8076581" cy="5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4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</a:t>
            </a: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75656" y="4326370"/>
            <a:ext cx="1598505" cy="584776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61044" y="5304379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4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process: </a:t>
            </a:r>
            <a:r>
              <a:rPr lang="en-US" sz="36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Automated 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88356" y="4326370"/>
            <a:ext cx="1598505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5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73744" y="5304379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Systematic comparison of monoclonal </a:t>
            </a:r>
            <a:r>
              <a:rPr lang="en-US" sz="2800" dirty="0" err="1">
                <a:latin typeface="Gill Sans"/>
                <a:cs typeface="Gill Sans"/>
              </a:rPr>
              <a:t>vs</a:t>
            </a:r>
            <a:r>
              <a:rPr lang="en-US" sz="2800" dirty="0">
                <a:latin typeface="Gill Sans"/>
                <a:cs typeface="Gill Sans"/>
              </a:rPr>
              <a:t> polyclonal antibodies for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694105" y="6521868"/>
            <a:ext cx="3861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Busby, </a:t>
            </a:r>
            <a:r>
              <a:rPr lang="en-US" sz="1400" i="1" dirty="0">
                <a:latin typeface="Calibri" pitchFamily="34" charset="0"/>
              </a:rPr>
              <a:t>et. al.</a:t>
            </a:r>
            <a:r>
              <a:rPr lang="en-US" sz="1400" i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Epigenetics &amp; Chromatin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2016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67" y="1277939"/>
            <a:ext cx="4684501" cy="5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Prod-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&amp; Whip-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18146-8D6D-3040-9428-B88D38B9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714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2443" b="43276"/>
          <a:stretch/>
        </p:blipFill>
        <p:spPr>
          <a:xfrm>
            <a:off x="1657276" y="1417638"/>
            <a:ext cx="1414914" cy="291245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24200" y="3415695"/>
            <a:ext cx="2122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37846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07" b="43983"/>
          <a:stretch/>
        </p:blipFill>
        <p:spPr>
          <a:xfrm>
            <a:off x="1657276" y="1417638"/>
            <a:ext cx="3229200" cy="287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7621" y="3752019"/>
            <a:ext cx="1729617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50" t="1290" r="72443" b="92779"/>
          <a:stretch/>
        </p:blipFill>
        <p:spPr>
          <a:xfrm>
            <a:off x="3507621" y="3752019"/>
            <a:ext cx="1378855" cy="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76" y="1417638"/>
            <a:ext cx="5134428" cy="5134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9811" y="1526495"/>
            <a:ext cx="568475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934"/>
            <a:ext cx="7848600" cy="532906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Ecker</a:t>
            </a:r>
            <a:r>
              <a:rPr lang="en-US" sz="1400" dirty="0"/>
              <a:t> </a:t>
            </a:r>
            <a:r>
              <a:rPr lang="en-US" sz="1400" i="1" dirty="0">
                <a:latin typeface="Calibri" pitchFamily="34" charset="0"/>
              </a:rPr>
              <a:t>et al</a:t>
            </a:r>
            <a:r>
              <a:rPr lang="en-US" sz="1400" dirty="0">
                <a:latin typeface="Calibri" pitchFamily="34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2012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Study of Chromatin Structure &amp; Organization </a:t>
            </a:r>
          </a:p>
        </p:txBody>
      </p:sp>
    </p:spTree>
    <p:extLst>
      <p:ext uri="{BB962C8B-B14F-4D97-AF65-F5344CB8AC3E}">
        <p14:creationId xmlns:p14="http://schemas.microsoft.com/office/powerpoint/2010/main" val="392468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12193" y="6315274"/>
            <a:ext cx="61624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Modified from </a:t>
            </a:r>
            <a:r>
              <a:rPr lang="en-US" sz="1400" dirty="0" err="1">
                <a:latin typeface="Gill Sans"/>
                <a:cs typeface="Gill Sans"/>
              </a:rPr>
              <a:t>Zho</a:t>
            </a:r>
            <a:r>
              <a:rPr lang="en-US" sz="1400" dirty="0">
                <a:latin typeface="Gill Sans"/>
                <a:cs typeface="Gill Sans"/>
              </a:rPr>
              <a:t>, Goren &amp; Bernstein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92" y="1430121"/>
            <a:ext cx="6198569" cy="358799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87121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dynamics of chromatin structure</a:t>
            </a:r>
          </a:p>
        </p:txBody>
      </p:sp>
    </p:spTree>
    <p:extLst>
      <p:ext uri="{BB962C8B-B14F-4D97-AF65-F5344CB8AC3E}">
        <p14:creationId xmlns:p14="http://schemas.microsoft.com/office/powerpoint/2010/main" val="42628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102533</TotalTime>
  <Words>777</Words>
  <Application>Microsoft Macintosh PowerPoint</Application>
  <PresentationFormat>On-screen Show (4:3)</PresentationFormat>
  <Paragraphs>223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Gill Sans</vt:lpstr>
      <vt:lpstr>Tahoma</vt:lpstr>
      <vt:lpstr>Times</vt:lpstr>
      <vt:lpstr>Wingdings</vt:lpstr>
      <vt:lpstr>Office Theme</vt:lpstr>
      <vt:lpstr>PowerPoint Presentation</vt:lpstr>
      <vt:lpstr>Outline</vt:lpstr>
      <vt:lpstr>Outline</vt:lpstr>
      <vt:lpstr>Chromatin Structure &amp; Organization </vt:lpstr>
      <vt:lpstr>Chromatin Structure &amp; Organization </vt:lpstr>
      <vt:lpstr>Chromatin Structure &amp; Organization </vt:lpstr>
      <vt:lpstr>PowerPoint Presentation</vt:lpstr>
      <vt:lpstr>PowerPoint Presentation</vt:lpstr>
      <vt:lpstr>PowerPoint Presentation</vt:lpstr>
      <vt:lpstr>Outline</vt:lpstr>
      <vt:lpstr>ChIP-seq</vt:lpstr>
      <vt:lpstr>Analysis of ChIP-seq data</vt:lpstr>
      <vt:lpstr>PowerPoint Presentation</vt:lpstr>
      <vt:lpstr>Analysis of ChIP-seq data</vt:lpstr>
      <vt:lpstr>Visualization of ChIP-seq data</vt:lpstr>
      <vt:lpstr>Quality Control: library complexity</vt:lpstr>
      <vt:lpstr>Quality Control:  Autocorrelation</vt:lpstr>
      <vt:lpstr>PowerPoint Presentation</vt:lpstr>
      <vt:lpstr>Outline</vt:lpstr>
      <vt:lpstr>PowerPoint Presentation</vt:lpstr>
      <vt:lpstr>Annotation of putative enhancers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ChIP-seq process</vt:lpstr>
      <vt:lpstr>ChIP-seq process: Automated </vt:lpstr>
      <vt:lpstr>Systematic comparison of monoclonal vs polyclonal antibodies for ChIP-seq</vt:lpstr>
      <vt:lpstr>PowerPoint Presentation</vt:lpstr>
      <vt:lpstr>Questions ?</vt:lpstr>
    </vt:vector>
  </TitlesOfParts>
  <Company>Broad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659</cp:revision>
  <cp:lastPrinted>2013-05-16T14:52:24Z</cp:lastPrinted>
  <dcterms:created xsi:type="dcterms:W3CDTF">2013-03-27T15:02:07Z</dcterms:created>
  <dcterms:modified xsi:type="dcterms:W3CDTF">2020-02-09T22:33:06Z</dcterms:modified>
</cp:coreProperties>
</file>